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4"/>
  </p:notesMasterIdLst>
  <p:handoutMasterIdLst>
    <p:handoutMasterId r:id="rId15"/>
  </p:handoutMasterIdLst>
  <p:sldIdLst>
    <p:sldId id="292" r:id="rId5"/>
    <p:sldId id="291" r:id="rId6"/>
    <p:sldId id="297" r:id="rId7"/>
    <p:sldId id="295" r:id="rId8"/>
    <p:sldId id="296" r:id="rId9"/>
    <p:sldId id="298" r:id="rId10"/>
    <p:sldId id="299" r:id="rId11"/>
    <p:sldId id="300" r:id="rId12"/>
    <p:sldId id="293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23" autoAdjust="0"/>
    <p:restoredTop sz="94639" autoAdjust="0"/>
  </p:normalViewPr>
  <p:slideViewPr>
    <p:cSldViewPr snapToGrid="0">
      <p:cViewPr varScale="1">
        <p:scale>
          <a:sx n="78" d="100"/>
          <a:sy n="78" d="100"/>
        </p:scale>
        <p:origin x="192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06/05/24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06/05/24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Piè di pagina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7069" y="576470"/>
            <a:ext cx="6271591" cy="3409996"/>
          </a:xfrm>
        </p:spPr>
        <p:txBody>
          <a:bodyPr>
            <a:normAutofit/>
          </a:bodyPr>
          <a:lstStyle/>
          <a:p>
            <a:pPr algn="ctr"/>
            <a:r>
              <a:rPr lang="it-IT" sz="4800" dirty="0"/>
              <a:t>STORIA DEL PESO E COMPORTAMENTI ALIMENTARI MALADATTIVI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Dott.ssa simonetta sarro</a:t>
            </a:r>
          </a:p>
          <a:p>
            <a:endParaRPr lang="it-IT" sz="2800" b="1" dirty="0">
              <a:solidFill>
                <a:srgbClr val="FFC000"/>
              </a:solidFill>
            </a:endParaRPr>
          </a:p>
          <a:p>
            <a:r>
              <a:rPr lang="it-IT" sz="2300" b="1" dirty="0">
                <a:solidFill>
                  <a:srgbClr val="FFC000"/>
                </a:solidFill>
              </a:rPr>
              <a:t>Clinica san </a:t>
            </a:r>
            <a:r>
              <a:rPr lang="it-IT" sz="2300" b="1" dirty="0" err="1">
                <a:solidFill>
                  <a:srgbClr val="FFC000"/>
                </a:solidFill>
              </a:rPr>
              <a:t>gaudenzio</a:t>
            </a:r>
            <a:r>
              <a:rPr lang="it-IT" sz="2300" b="1" dirty="0">
                <a:solidFill>
                  <a:srgbClr val="FFC000"/>
                </a:solidFill>
              </a:rPr>
              <a:t>, </a:t>
            </a:r>
            <a:r>
              <a:rPr lang="it-IT" sz="2300" b="1" dirty="0" err="1">
                <a:solidFill>
                  <a:srgbClr val="FFC000"/>
                </a:solidFill>
              </a:rPr>
              <a:t>novara</a:t>
            </a:r>
            <a:endParaRPr lang="it-IT" sz="23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58B223-21D5-964E-A56F-8564076EA339}"/>
              </a:ext>
            </a:extLst>
          </p:cNvPr>
          <p:cNvSpPr txBox="1"/>
          <p:nvPr/>
        </p:nvSpPr>
        <p:spPr>
          <a:xfrm>
            <a:off x="1110343" y="653143"/>
            <a:ext cx="951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2">
                    <a:lumMod val="25000"/>
                  </a:schemeClr>
                </a:solidFill>
              </a:rPr>
              <a:t>LA STORIA DEL PESO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F6C437-F296-3642-8F48-754989F284FB}"/>
              </a:ext>
            </a:extLst>
          </p:cNvPr>
          <p:cNvSpPr txBox="1"/>
          <p:nvPr/>
        </p:nvSpPr>
        <p:spPr>
          <a:xfrm>
            <a:off x="1110343" y="2024743"/>
            <a:ext cx="98461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Indagare la storia del peso e delle forme corporee assunte dal paziente nel tempo, abbinato alla conoscenza dei comportamenti dietetici, psicoterapici e farmacologi attivati, permette di avere un quadro complessivo dei comportamenti del paziente.</a:t>
            </a:r>
          </a:p>
          <a:p>
            <a:pPr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Ciò aiuta a far emergere la ripetitività delle strategie e la dimensione emotiva del paziente.</a:t>
            </a: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BB9D14E5-C3B3-7942-905A-64347F451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366" y="4672999"/>
            <a:ext cx="2728534" cy="2185001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B574794C-C191-7B4F-86AE-BFDEA71EE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17"/>
          <a:stretch/>
        </p:blipFill>
        <p:spPr>
          <a:xfrm>
            <a:off x="3791857" y="4523014"/>
            <a:ext cx="3073400" cy="229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58B223-21D5-964E-A56F-8564076EA339}"/>
              </a:ext>
            </a:extLst>
          </p:cNvPr>
          <p:cNvSpPr txBox="1"/>
          <p:nvPr/>
        </p:nvSpPr>
        <p:spPr>
          <a:xfrm>
            <a:off x="1110343" y="653143"/>
            <a:ext cx="951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2">
                    <a:lumMod val="25000"/>
                  </a:schemeClr>
                </a:solidFill>
              </a:rPr>
              <a:t>LA STORIA DEL PESO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F6C437-F296-3642-8F48-754989F284FB}"/>
              </a:ext>
            </a:extLst>
          </p:cNvPr>
          <p:cNvSpPr txBox="1"/>
          <p:nvPr/>
        </p:nvSpPr>
        <p:spPr>
          <a:xfrm>
            <a:off x="1110343" y="2024743"/>
            <a:ext cx="984612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Come il paziente ha vissuto i percorsi precedenti ed i relativi fallimenti?</a:t>
            </a:r>
          </a:p>
          <a:p>
            <a:pPr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Ha scelto spontaneamente o per mezzo di altri?</a:t>
            </a:r>
          </a:p>
          <a:p>
            <a:pPr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Come si è percepito?</a:t>
            </a:r>
          </a:p>
          <a:p>
            <a:pPr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Come si sente ora?</a:t>
            </a:r>
          </a:p>
          <a:p>
            <a:pPr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Che considerazione ha delle sue possibilità di riuscita?</a:t>
            </a:r>
          </a:p>
          <a:p>
            <a:pPr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C74259A-BEEC-DB4D-A6AB-F84D2AF4D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17"/>
          <a:stretch/>
        </p:blipFill>
        <p:spPr>
          <a:xfrm>
            <a:off x="9111587" y="3080377"/>
            <a:ext cx="2159459" cy="17639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A9E42A3-6858-F14D-9795-A91FD11F6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582" y="807795"/>
            <a:ext cx="2755040" cy="12935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C087F38-50A1-054B-AF5B-0E8BDA432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905" y="5176158"/>
            <a:ext cx="3038929" cy="15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0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58B223-21D5-964E-A56F-8564076EA339}"/>
              </a:ext>
            </a:extLst>
          </p:cNvPr>
          <p:cNvSpPr txBox="1"/>
          <p:nvPr/>
        </p:nvSpPr>
        <p:spPr>
          <a:xfrm>
            <a:off x="1110343" y="653143"/>
            <a:ext cx="951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2">
                    <a:lumMod val="25000"/>
                  </a:schemeClr>
                </a:solidFill>
              </a:rPr>
              <a:t>LA STORIA DEL PESO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F6C437-F296-3642-8F48-754989F284FB}"/>
              </a:ext>
            </a:extLst>
          </p:cNvPr>
          <p:cNvSpPr txBox="1"/>
          <p:nvPr/>
        </p:nvSpPr>
        <p:spPr>
          <a:xfrm>
            <a:off x="1371600" y="1524293"/>
            <a:ext cx="98461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Il paziente che ha già provato diverse strategie per perdere peso, rischia di cadere in un circolo vizioso</a:t>
            </a: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06EC813-919C-CC4E-9C3A-0E735284D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957" y="2818247"/>
            <a:ext cx="4751614" cy="35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2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58B223-21D5-964E-A56F-8564076EA339}"/>
              </a:ext>
            </a:extLst>
          </p:cNvPr>
          <p:cNvSpPr txBox="1"/>
          <p:nvPr/>
        </p:nvSpPr>
        <p:spPr>
          <a:xfrm>
            <a:off x="1110343" y="653143"/>
            <a:ext cx="951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2">
                    <a:lumMod val="25000"/>
                  </a:schemeClr>
                </a:solidFill>
              </a:rPr>
              <a:t>LA STORIA DEL PESO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F6C437-F296-3642-8F48-754989F284FB}"/>
              </a:ext>
            </a:extLst>
          </p:cNvPr>
          <p:cNvSpPr txBox="1"/>
          <p:nvPr/>
        </p:nvSpPr>
        <p:spPr>
          <a:xfrm>
            <a:off x="261257" y="2024743"/>
            <a:ext cx="55454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WALI- WEIGHT AND LIFESTYLE INVENTORY (2015 Thomas A. </a:t>
            </a:r>
            <a:r>
              <a:rPr lang="it-IT" sz="2400" dirty="0" err="1">
                <a:solidFill>
                  <a:schemeClr val="bg2">
                    <a:lumMod val="50000"/>
                  </a:schemeClr>
                </a:solidFill>
              </a:rPr>
              <a:t>Wadden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it-IT" sz="2400" dirty="0" err="1">
                <a:solidFill>
                  <a:schemeClr val="bg2">
                    <a:lumMod val="50000"/>
                  </a:schemeClr>
                </a:solidFill>
              </a:rPr>
              <a:t>Ph.D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. and Gary D. Foster, </a:t>
            </a:r>
            <a:r>
              <a:rPr lang="it-IT" sz="2400" dirty="0" err="1">
                <a:solidFill>
                  <a:schemeClr val="bg2">
                    <a:lumMod val="50000"/>
                  </a:schemeClr>
                </a:solidFill>
              </a:rPr>
              <a:t>Ph.D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), </a:t>
            </a:r>
          </a:p>
          <a:p>
            <a:pPr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permette di individuare la connessione tra età, peso e immagine corporea, e</a:t>
            </a:r>
          </a:p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l’associazione con gli eventi connessi al peso raggiunto.</a:t>
            </a: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051922-DFC6-474D-9263-56DEE4BF8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25" y="1714500"/>
            <a:ext cx="62437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1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58B223-21D5-964E-A56F-8564076EA339}"/>
              </a:ext>
            </a:extLst>
          </p:cNvPr>
          <p:cNvSpPr txBox="1"/>
          <p:nvPr/>
        </p:nvSpPr>
        <p:spPr>
          <a:xfrm>
            <a:off x="1110343" y="653143"/>
            <a:ext cx="9519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2">
                    <a:lumMod val="25000"/>
                  </a:schemeClr>
                </a:solidFill>
              </a:rPr>
              <a:t>COMPORTAMENTI ALIMENTARI MALADATTIVI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F6C437-F296-3642-8F48-754989F284FB}"/>
              </a:ext>
            </a:extLst>
          </p:cNvPr>
          <p:cNvSpPr txBox="1"/>
          <p:nvPr/>
        </p:nvSpPr>
        <p:spPr>
          <a:xfrm>
            <a:off x="1371600" y="1524293"/>
            <a:ext cx="984612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La storia del peso, permette di individuare l’eventuale presenza di comportamenti alimentari disfunzionali e maladattivi:</a:t>
            </a:r>
          </a:p>
          <a:p>
            <a:pPr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🔹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Sweeteating: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assunzione principalmente di cibi dolci.</a:t>
            </a:r>
          </a:p>
          <a:p>
            <a:pPr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🔹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 Snacking: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consumo regolare di spuntini salati o dolci nel corso della giornata, con </a:t>
            </a:r>
            <a:r>
              <a:rPr lang="it-IT" sz="2400" dirty="0" err="1">
                <a:solidFill>
                  <a:schemeClr val="bg2">
                    <a:lumMod val="50000"/>
                  </a:schemeClr>
                </a:solidFill>
              </a:rPr>
              <a:t>consegenti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 infra-pasto frequenti, senza presenza di impulsività.</a:t>
            </a:r>
          </a:p>
          <a:p>
            <a:pPr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🔹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Gorging: </a:t>
            </a:r>
            <a:r>
              <a:rPr lang="it-IT" sz="2400" i="1" dirty="0">
                <a:solidFill>
                  <a:schemeClr val="bg2">
                    <a:lumMod val="50000"/>
                  </a:schemeClr>
                </a:solidFill>
              </a:rPr>
              <a:t>(iperfagia prandiale)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consumo eccessivo e rapido di grandi quantità di cibo al momento del pasto.</a:t>
            </a:r>
          </a:p>
          <a:p>
            <a:pPr lvl="0"/>
            <a:endParaRPr lang="it-IT" dirty="0"/>
          </a:p>
          <a:p>
            <a:pPr algn="just"/>
            <a:endParaRPr lang="it-IT" dirty="0"/>
          </a:p>
          <a:p>
            <a:pPr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4C970E2-6263-FA45-BC52-B8557C539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121" y="2726871"/>
            <a:ext cx="1636864" cy="10892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3B9604A-B916-F248-A182-7AD0D5BAD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643" y="575824"/>
            <a:ext cx="1820274" cy="14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58B223-21D5-964E-A56F-8564076EA339}"/>
              </a:ext>
            </a:extLst>
          </p:cNvPr>
          <p:cNvSpPr txBox="1"/>
          <p:nvPr/>
        </p:nvSpPr>
        <p:spPr>
          <a:xfrm>
            <a:off x="1110343" y="653143"/>
            <a:ext cx="9519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2">
                    <a:lumMod val="25000"/>
                  </a:schemeClr>
                </a:solidFill>
              </a:rPr>
              <a:t>COMPORTAMENTI ALIMENTARI MALADATTIVI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F6C437-F296-3642-8F48-754989F284FB}"/>
              </a:ext>
            </a:extLst>
          </p:cNvPr>
          <p:cNvSpPr txBox="1"/>
          <p:nvPr/>
        </p:nvSpPr>
        <p:spPr>
          <a:xfrm>
            <a:off x="1371600" y="1314862"/>
            <a:ext cx="984612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endParaRPr lang="it-IT" dirty="0"/>
          </a:p>
          <a:p>
            <a:pPr lvl="0"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🔹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Grazing: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spiluccamento di piccole quantità di cibo (spesso ipercalorico), in maniera continuata in un tempo definito, e che può perdurare per tutta la giornata.</a:t>
            </a:r>
          </a:p>
          <a:p>
            <a:pPr lvl="0" algn="just"/>
            <a:endParaRPr lang="it-IT" dirty="0"/>
          </a:p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🔹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Emotional eating: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it-IT" sz="2400" i="1" dirty="0">
                <a:solidFill>
                  <a:schemeClr val="bg2">
                    <a:lumMod val="50000"/>
                  </a:schemeClr>
                </a:solidFill>
              </a:rPr>
              <a:t>fame emotiva)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mangiare in risposta alle emozioni o a delle situazioni che possono causare una risposta emotiva (es. ansia o stress); tale comportamento produce la sensazione di riuscire a regolare l'emozione e la sensazione sgradevole provata.</a:t>
            </a:r>
          </a:p>
          <a:p>
            <a:pPr lvl="0"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🔹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Binge eating: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assunzione incontrollata di cibo, conseguente ad un bisogno improvviso ed irrefrenabile, che culmina con la sensazione di estrema pienezza e può comportare l’ingestione di cibo sia dolce che salato.</a:t>
            </a:r>
          </a:p>
          <a:p>
            <a:pPr algn="just"/>
            <a:endParaRPr lang="it-IT" dirty="0"/>
          </a:p>
          <a:p>
            <a:pPr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57D6DFD-6DA8-CA43-88B3-F975E6ADC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580" y="653143"/>
            <a:ext cx="2080639" cy="15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9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58B223-21D5-964E-A56F-8564076EA339}"/>
              </a:ext>
            </a:extLst>
          </p:cNvPr>
          <p:cNvSpPr txBox="1"/>
          <p:nvPr/>
        </p:nvSpPr>
        <p:spPr>
          <a:xfrm>
            <a:off x="1110343" y="653143"/>
            <a:ext cx="9519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2">
                    <a:lumMod val="25000"/>
                  </a:schemeClr>
                </a:solidFill>
              </a:rPr>
              <a:t>COMPORTAMENTI ALIMENTARI MALADATTIVI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F6C437-F296-3642-8F48-754989F284FB}"/>
              </a:ext>
            </a:extLst>
          </p:cNvPr>
          <p:cNvSpPr txBox="1"/>
          <p:nvPr/>
        </p:nvSpPr>
        <p:spPr>
          <a:xfrm>
            <a:off x="1404257" y="1314862"/>
            <a:ext cx="984612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endParaRPr lang="it-IT" dirty="0"/>
          </a:p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🔹</a:t>
            </a:r>
            <a:r>
              <a:rPr lang="it-IT" i="1" dirty="0"/>
              <a:t>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Craving: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sensazione inarrestabile e non pianificata di dover assumere grandi quantità di cibo continuamente, con alterazione dei fattori cognitivi e motori.</a:t>
            </a:r>
            <a:endParaRPr lang="it-IT" i="1" dirty="0"/>
          </a:p>
          <a:p>
            <a:pPr lvl="0" algn="just"/>
            <a:endParaRPr lang="it-IT" dirty="0"/>
          </a:p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🔹</a:t>
            </a:r>
            <a:r>
              <a:rPr lang="it-IT" sz="2400" b="1" dirty="0" err="1">
                <a:solidFill>
                  <a:schemeClr val="bg2">
                    <a:lumMod val="50000"/>
                  </a:schemeClr>
                </a:solidFill>
              </a:rPr>
              <a:t>Food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bg2">
                    <a:lumMod val="50000"/>
                  </a:schemeClr>
                </a:solidFill>
              </a:rPr>
              <a:t>addiction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it-IT" sz="2400" i="1" dirty="0">
                <a:solidFill>
                  <a:schemeClr val="bg2">
                    <a:lumMod val="50000"/>
                  </a:schemeClr>
                </a:solidFill>
              </a:rPr>
              <a:t>dipendenza da cibo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) ricerca e consumo spasmodico di cibi ipercalorici, appetitosi e ad alto contenuto di zucchero e grassi, caratterizzati da </a:t>
            </a:r>
            <a:r>
              <a:rPr lang="it-IT" sz="2400" dirty="0" err="1">
                <a:solidFill>
                  <a:schemeClr val="bg2">
                    <a:lumMod val="50000"/>
                  </a:schemeClr>
                </a:solidFill>
              </a:rPr>
              <a:t>craving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 e perdita di controllo al momento del loro consumo, con fallimento di resistenza. Il comportamento mima quello di una dipendenza da sostanza.</a:t>
            </a:r>
          </a:p>
          <a:p>
            <a:pPr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🔹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Night Eating:</a:t>
            </a:r>
            <a:r>
              <a:rPr lang="it-IT" sz="2400" i="1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mangiare di notte, con ingestione di grande quantità di cibo dopo cena o con vero e proprio risveglio notturno solo per mangiare.</a:t>
            </a:r>
          </a:p>
          <a:p>
            <a:pPr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A91B8E4-7A0F-9743-B8EE-3D7D515B0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56" y="653143"/>
            <a:ext cx="2456598" cy="163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3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148</TotalTime>
  <Words>499</Words>
  <Application>Microsoft Macintosh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Calibri</vt:lpstr>
      <vt:lpstr>Wingdings</vt:lpstr>
      <vt:lpstr>RetrospectVTI</vt:lpstr>
      <vt:lpstr>STORIA DEL PESO E COMPORTAMENTI ALIMENTARI MALADATTIVI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simonetta sarro</cp:lastModifiedBy>
  <cp:revision>18</cp:revision>
  <dcterms:created xsi:type="dcterms:W3CDTF">2022-02-27T17:36:31Z</dcterms:created>
  <dcterms:modified xsi:type="dcterms:W3CDTF">2024-05-06T10:27:42Z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